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56" r:id="rId2"/>
    <p:sldId id="257" r:id="rId3"/>
    <p:sldId id="260" r:id="rId4"/>
    <p:sldId id="261" r:id="rId5"/>
    <p:sldId id="262" r:id="rId6"/>
    <p:sldId id="263" r:id="rId7"/>
    <p:sldId id="264" r:id="rId8"/>
    <p:sldId id="270" r:id="rId9"/>
    <p:sldId id="259" r:id="rId10"/>
    <p:sldId id="265" r:id="rId11"/>
    <p:sldId id="266" r:id="rId12"/>
    <p:sldId id="267" r:id="rId13"/>
    <p:sldId id="258" r:id="rId14"/>
    <p:sldId id="268" r:id="rId15"/>
    <p:sldId id="272" r:id="rId16"/>
    <p:sldId id="275" r:id="rId17"/>
    <p:sldId id="274" r:id="rId18"/>
    <p:sldId id="271" r:id="rId19"/>
    <p:sldId id="273"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p:cViewPr varScale="1">
        <p:scale>
          <a:sx n="88" d="100"/>
          <a:sy n="88" d="100"/>
        </p:scale>
        <p:origin x="22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4CC85-E175-433A-9D03-0BF696178D93}" type="datetimeFigureOut">
              <a:rPr lang="en-US" smtClean="0"/>
              <a:t>1/21/2016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59B38-3D51-4A64-8638-A0823B64AC0B}" type="slidenum">
              <a:rPr lang="en-US" smtClean="0"/>
              <a:t>‹#›</a:t>
            </a:fld>
            <a:endParaRPr lang="en-US" dirty="0"/>
          </a:p>
        </p:txBody>
      </p:sp>
    </p:spTree>
    <p:extLst>
      <p:ext uri="{BB962C8B-B14F-4D97-AF65-F5344CB8AC3E}">
        <p14:creationId xmlns:p14="http://schemas.microsoft.com/office/powerpoint/2010/main" val="290273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1</a:t>
            </a:fld>
            <a:endParaRPr lang="en-US" dirty="0"/>
          </a:p>
        </p:txBody>
      </p:sp>
    </p:spTree>
    <p:extLst>
      <p:ext uri="{BB962C8B-B14F-4D97-AF65-F5344CB8AC3E}">
        <p14:creationId xmlns:p14="http://schemas.microsoft.com/office/powerpoint/2010/main" val="115984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http://windowsitpro.com/powershell/access-security-event-logs-powershell</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16</a:t>
            </a:fld>
            <a:endParaRPr lang="en-US" dirty="0"/>
          </a:p>
        </p:txBody>
      </p:sp>
    </p:spTree>
    <p:extLst>
      <p:ext uri="{BB962C8B-B14F-4D97-AF65-F5344CB8AC3E}">
        <p14:creationId xmlns:p14="http://schemas.microsoft.com/office/powerpoint/2010/main" val="43395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The security Monitoring</a:t>
            </a:r>
            <a:r>
              <a:rPr lang="en-US" baseline="0" dirty="0" smtClean="0"/>
              <a:t> and Attack Detection planning Guide.</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18</a:t>
            </a:fld>
            <a:endParaRPr lang="en-US" dirty="0"/>
          </a:p>
        </p:txBody>
      </p:sp>
    </p:spTree>
    <p:extLst>
      <p:ext uri="{BB962C8B-B14F-4D97-AF65-F5344CB8AC3E}">
        <p14:creationId xmlns:p14="http://schemas.microsoft.com/office/powerpoint/2010/main" val="279978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https://www.dol.gov/ebsa/pdf/erisaadvisorycouncil2015security3.pdf</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3</a:t>
            </a:fld>
            <a:endParaRPr lang="en-US" dirty="0"/>
          </a:p>
        </p:txBody>
      </p:sp>
    </p:spTree>
    <p:extLst>
      <p:ext uri="{BB962C8B-B14F-4D97-AF65-F5344CB8AC3E}">
        <p14:creationId xmlns:p14="http://schemas.microsoft.com/office/powerpoint/2010/main" val="90795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Sensitivity</a:t>
            </a:r>
            <a:r>
              <a:rPr lang="en-US" baseline="0" dirty="0" smtClean="0"/>
              <a:t> of the companies</a:t>
            </a:r>
          </a:p>
          <a:p>
            <a:r>
              <a:rPr lang="en-US" baseline="0" dirty="0" smtClean="0"/>
              <a:t>Heritage.org</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4</a:t>
            </a:fld>
            <a:endParaRPr lang="en-US" dirty="0"/>
          </a:p>
        </p:txBody>
      </p:sp>
    </p:spTree>
    <p:extLst>
      <p:ext uri="{BB962C8B-B14F-4D97-AF65-F5344CB8AC3E}">
        <p14:creationId xmlns:p14="http://schemas.microsoft.com/office/powerpoint/2010/main" val="159571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just log review</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7</a:t>
            </a:fld>
            <a:endParaRPr lang="en-US" dirty="0"/>
          </a:p>
        </p:txBody>
      </p:sp>
    </p:spTree>
    <p:extLst>
      <p:ext uri="{BB962C8B-B14F-4D97-AF65-F5344CB8AC3E}">
        <p14:creationId xmlns:p14="http://schemas.microsoft.com/office/powerpoint/2010/main" val="223435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 common definition is in the financial industry</a:t>
            </a:r>
          </a:p>
          <a:p>
            <a:endParaRPr lang="en-US" dirty="0" smtClean="0"/>
          </a:p>
          <a:p>
            <a:r>
              <a:rPr lang="en-US" dirty="0" smtClean="0"/>
              <a:t>An official examination and verification of accounts and records of financial accounts.</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9</a:t>
            </a:fld>
            <a:endParaRPr lang="en-US" dirty="0"/>
          </a:p>
        </p:txBody>
      </p:sp>
    </p:spTree>
    <p:extLst>
      <p:ext uri="{BB962C8B-B14F-4D97-AF65-F5344CB8AC3E}">
        <p14:creationId xmlns:p14="http://schemas.microsoft.com/office/powerpoint/2010/main" val="135743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a:t>
            </a:r>
            <a:r>
              <a:rPr lang="en-US" baseline="0" dirty="0" smtClean="0"/>
              <a:t> challenge with IS Auditing is enumerating the delivery of value through IS Auditing. SBI - This discussion goes beyond compliance, there are various benefits in having a robust auditing program.</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10</a:t>
            </a:fld>
            <a:endParaRPr lang="en-US" dirty="0"/>
          </a:p>
        </p:txBody>
      </p:sp>
    </p:spTree>
    <p:extLst>
      <p:ext uri="{BB962C8B-B14F-4D97-AF65-F5344CB8AC3E}">
        <p14:creationId xmlns:p14="http://schemas.microsoft.com/office/powerpoint/2010/main" val="176433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http://csrc.nist.gov/publications/nistbul/itl97-03.txt     </a:t>
            </a:r>
          </a:p>
          <a:p>
            <a:r>
              <a:rPr lang="en-US" dirty="0" smtClean="0"/>
              <a:t>SP800-92</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12</a:t>
            </a:fld>
            <a:endParaRPr lang="en-US" dirty="0"/>
          </a:p>
        </p:txBody>
      </p:sp>
    </p:spTree>
    <p:extLst>
      <p:ext uri="{BB962C8B-B14F-4D97-AF65-F5344CB8AC3E}">
        <p14:creationId xmlns:p14="http://schemas.microsoft.com/office/powerpoint/2010/main" val="414125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Audit account logon events </a:t>
            </a:r>
            <a:r>
              <a:rPr lang="en-US" dirty="0" smtClean="0">
                <a:effectLst/>
              </a:rPr>
              <a:t>– audit each instance of a user logging on to or logging off from another computer in which this computer is used to validate the account. This event category is applicable to domain controllers only since DC’s are used to validate accounts in domains. </a:t>
            </a:r>
          </a:p>
          <a:p>
            <a:r>
              <a:rPr lang="en-US" b="1" dirty="0" smtClean="0">
                <a:effectLst/>
              </a:rPr>
              <a:t>Audit account management </a:t>
            </a:r>
            <a:r>
              <a:rPr lang="en-US" dirty="0" smtClean="0">
                <a:effectLst/>
              </a:rPr>
              <a:t>– audit each event of account management on a computer. Examples of account maintenance include password changes, user account and group modifications. </a:t>
            </a:r>
          </a:p>
          <a:p>
            <a:r>
              <a:rPr lang="en-US" b="1" dirty="0" smtClean="0">
                <a:effectLst/>
              </a:rPr>
              <a:t>Audit directory service access </a:t>
            </a:r>
            <a:r>
              <a:rPr lang="en-US" dirty="0" smtClean="0">
                <a:effectLst/>
              </a:rPr>
              <a:t>– audit the event of a user accessing an Active Directory object that has its own system access control list (SACL) specified. </a:t>
            </a:r>
          </a:p>
          <a:p>
            <a:r>
              <a:rPr lang="en-US" b="1" dirty="0" smtClean="0">
                <a:effectLst/>
              </a:rPr>
              <a:t>Audit object access </a:t>
            </a:r>
            <a:r>
              <a:rPr lang="en-US" dirty="0" smtClean="0">
                <a:effectLst/>
              </a:rPr>
              <a:t>– audit the event of a user accessing an object that has its own system access control list (SACL) specified. Examples of objects are files, folders, registry keys, printers, etc. </a:t>
            </a:r>
          </a:p>
          <a:p>
            <a:r>
              <a:rPr lang="en-US" b="1" dirty="0" smtClean="0">
                <a:effectLst/>
              </a:rPr>
              <a:t>Audit policy change </a:t>
            </a:r>
            <a:r>
              <a:rPr lang="en-US" dirty="0" smtClean="0">
                <a:effectLst/>
              </a:rPr>
              <a:t>– audit every incident of a change to user rights assignment policies, audit policies, or trust policies. </a:t>
            </a:r>
          </a:p>
          <a:p>
            <a:r>
              <a:rPr lang="en-US" b="1" dirty="0" smtClean="0">
                <a:effectLst/>
              </a:rPr>
              <a:t>Audit privilege use </a:t>
            </a:r>
            <a:r>
              <a:rPr lang="en-US" dirty="0" smtClean="0">
                <a:effectLst/>
              </a:rPr>
              <a:t>– audit each instance of a user exercising a user right. </a:t>
            </a:r>
          </a:p>
          <a:p>
            <a:r>
              <a:rPr lang="en-US" b="1" dirty="0" smtClean="0">
                <a:effectLst/>
              </a:rPr>
              <a:t>Audit process tracking </a:t>
            </a:r>
            <a:r>
              <a:rPr lang="en-US" dirty="0" smtClean="0">
                <a:effectLst/>
              </a:rPr>
              <a:t>– audit detailed tracking information for events such as program activation, process exit, handle duplication, and indirect object access.</a:t>
            </a:r>
          </a:p>
          <a:p>
            <a:r>
              <a:rPr lang="en-US" b="1" dirty="0" smtClean="0">
                <a:effectLst/>
              </a:rPr>
              <a:t> Audit system events </a:t>
            </a:r>
            <a:r>
              <a:rPr lang="en-US" dirty="0" smtClean="0">
                <a:effectLst/>
              </a:rPr>
              <a:t>– audit when a user restarts or shuts down the computer or when an event occurs that affects either the system security or the security log. </a:t>
            </a:r>
          </a:p>
          <a:p>
            <a:endParaRPr lang="en-US" dirty="0" smtClean="0">
              <a:effectLst/>
            </a:endParaRPr>
          </a:p>
          <a:p>
            <a:r>
              <a:rPr lang="en-US" dirty="0" smtClean="0"/>
              <a:t>https://www.petri.com/windows_auditing</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14</a:t>
            </a:fld>
            <a:endParaRPr lang="en-US" dirty="0"/>
          </a:p>
        </p:txBody>
      </p:sp>
    </p:spTree>
    <p:extLst>
      <p:ext uri="{BB962C8B-B14F-4D97-AF65-F5344CB8AC3E}">
        <p14:creationId xmlns:p14="http://schemas.microsoft.com/office/powerpoint/2010/main" val="297043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http://social.technet.microsoft.com/wiki/contents/articles/4585.account-locked-out-troubleshooting-eventcombmt.aspx</a:t>
            </a:r>
            <a:endParaRPr lang="en-US" dirty="0"/>
          </a:p>
        </p:txBody>
      </p:sp>
      <p:sp>
        <p:nvSpPr>
          <p:cNvPr id="4" name="Slide Number Placeholder 3"/>
          <p:cNvSpPr>
            <a:spLocks noGrp="1"/>
          </p:cNvSpPr>
          <p:nvPr>
            <p:ph type="sldNum" sz="quarter" idx="10"/>
          </p:nvPr>
        </p:nvSpPr>
        <p:spPr/>
        <p:txBody>
          <a:bodyPr/>
          <a:lstStyle/>
          <a:p>
            <a:fld id="{D7159B38-3D51-4A64-8638-A0823B64AC0B}" type="slidenum">
              <a:rPr lang="en-US" smtClean="0"/>
              <a:t>15</a:t>
            </a:fld>
            <a:endParaRPr lang="en-US" dirty="0"/>
          </a:p>
        </p:txBody>
      </p:sp>
    </p:spTree>
    <p:extLst>
      <p:ext uri="{BB962C8B-B14F-4D97-AF65-F5344CB8AC3E}">
        <p14:creationId xmlns:p14="http://schemas.microsoft.com/office/powerpoint/2010/main" val="361720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p:nvSpPr>
        <p:spPr>
          <a:xfrm>
            <a:off x="0" y="1237"/>
            <a:ext cx="9144000" cy="894666"/>
          </a:xfrm>
          <a:prstGeom prst="rect">
            <a:avLst/>
          </a:prstGeom>
          <a:gradFill>
            <a:gsLst>
              <a:gs pos="20000">
                <a:srgbClr val="6FBCD0"/>
              </a:gs>
              <a:gs pos="15000">
                <a:srgbClr val="6FBCD0"/>
              </a:gs>
              <a:gs pos="50000">
                <a:srgbClr val="2691B4"/>
              </a:gs>
              <a:gs pos="100000">
                <a:srgbClr val="4BBFD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dirty="0">
              <a:solidFill>
                <a:prstClr val="white"/>
              </a:solidFill>
            </a:endParaRPr>
          </a:p>
        </p:txBody>
      </p:sp>
      <p:sp>
        <p:nvSpPr>
          <p:cNvPr id="3" name="Subtitle 2"/>
          <p:cNvSpPr>
            <a:spLocks noGrp="1"/>
          </p:cNvSpPr>
          <p:nvPr>
            <p:ph type="subTitle" idx="1"/>
          </p:nvPr>
        </p:nvSpPr>
        <p:spPr>
          <a:xfrm>
            <a:off x="0" y="2819400"/>
            <a:ext cx="9144000" cy="1219200"/>
          </a:xfrm>
        </p:spPr>
        <p:txBody>
          <a:bodyPr>
            <a:normAutofit/>
          </a:bodyPr>
          <a:lstStyle>
            <a:lvl1pPr marL="0" indent="0" algn="ctr">
              <a:buNone/>
              <a:defRPr sz="3200" b="1">
                <a:solidFill>
                  <a:srgbClr val="051763"/>
                </a:solidFill>
                <a:effectLst>
                  <a:outerShdw blurRad="38100" dist="38100" dir="2700000" algn="tl">
                    <a:srgbClr val="000000">
                      <a:alpha val="43137"/>
                    </a:srgbClr>
                  </a:outerShdw>
                </a:effectLst>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527" b="8623"/>
          <a:stretch/>
        </p:blipFill>
        <p:spPr>
          <a:xfrm>
            <a:off x="0" y="4571988"/>
            <a:ext cx="9144000" cy="1751163"/>
          </a:xfrm>
          <a:prstGeom prst="rect">
            <a:avLst/>
          </a:prstGeom>
        </p:spPr>
      </p:pic>
      <p:pic>
        <p:nvPicPr>
          <p:cNvPr id="12"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8000"/>
                    </a14:imgEffect>
                    <a14:imgEffect>
                      <a14:saturation sat="102000"/>
                    </a14:imgEffect>
                    <a14:imgEffect>
                      <a14:brightnessContrast bright="10000" contrast="11000"/>
                    </a14:imgEffect>
                  </a14:imgLayer>
                </a14:imgProps>
              </a:ext>
              <a:ext uri="{28A0092B-C50C-407E-A947-70E740481C1C}">
                <a14:useLocalDpi xmlns:a14="http://schemas.microsoft.com/office/drawing/2010/main" val="0"/>
              </a:ext>
            </a:extLst>
          </a:blip>
          <a:srcRect/>
          <a:stretch>
            <a:fillRect/>
          </a:stretch>
        </p:blipFill>
        <p:spPr bwMode="auto">
          <a:xfrm>
            <a:off x="12533" y="9863"/>
            <a:ext cx="894666" cy="894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2533" y="-15622"/>
            <a:ext cx="9144000" cy="911525"/>
          </a:xfrm>
          <a:noFill/>
        </p:spPr>
        <p:txBody>
          <a:bodyPr>
            <a:normAutofit/>
          </a:bodyPr>
          <a:lstStyle>
            <a:lvl1pPr algn="r">
              <a:defRPr sz="3600">
                <a:solidFill>
                  <a:srgbClr val="051763"/>
                </a:solidFill>
                <a:effectLst>
                  <a:outerShdw blurRad="38100" dist="38100" dir="2700000" algn="tl">
                    <a:srgbClr val="000000">
                      <a:alpha val="43137"/>
                    </a:srgbClr>
                  </a:outerShdw>
                </a:effectLst>
                <a:latin typeface="Gill Sans MT" pitchFamily="34" charset="0"/>
              </a:defRPr>
            </a:lvl1pPr>
          </a:lstStyle>
          <a:p>
            <a:r>
              <a:rPr lang="en-US" dirty="0" smtClean="0"/>
              <a:t>Defense Security Service</a:t>
            </a:r>
            <a:endParaRPr lang="en-US" dirty="0"/>
          </a:p>
        </p:txBody>
      </p:sp>
    </p:spTree>
    <p:extLst>
      <p:ext uri="{BB962C8B-B14F-4D97-AF65-F5344CB8AC3E}">
        <p14:creationId xmlns:p14="http://schemas.microsoft.com/office/powerpoint/2010/main" val="408784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9183" y="1341411"/>
            <a:ext cx="76171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817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D45598D8-AB65-4017-AE6A-586E58B2810B}" type="datetimeFigureOut">
              <a:rPr lang="en-US" smtClean="0"/>
              <a:t>1/21/2016</a:t>
            </a:fld>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47687540-6ACA-4829-A2DC-36B691713EC5}"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9183" y="1341411"/>
            <a:ext cx="76171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237"/>
            <a:ext cx="9144000" cy="894666"/>
          </a:xfrm>
          <a:prstGeom prst="rect">
            <a:avLst/>
          </a:prstGeom>
          <a:gradFill>
            <a:gsLst>
              <a:gs pos="20000">
                <a:srgbClr val="6FBCD0"/>
              </a:gs>
              <a:gs pos="15000">
                <a:srgbClr val="6FBCD0"/>
              </a:gs>
              <a:gs pos="50000">
                <a:srgbClr val="2691B4"/>
              </a:gs>
              <a:gs pos="100000">
                <a:srgbClr val="4BBFD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dirty="0">
              <a:solidFill>
                <a:prstClr val="white"/>
              </a:solidFill>
            </a:endParaRPr>
          </a:p>
        </p:txBody>
      </p:sp>
      <p:pic>
        <p:nvPicPr>
          <p:cNvPr id="8" name="Picture 6"/>
          <p:cNvPicPr>
            <a:picLocks noChangeAspect="1"/>
          </p:cNvPicPr>
          <p:nvPr/>
        </p:nvPicPr>
        <p:blipFill>
          <a:blip r:embed="rId5" cstate="print">
            <a:extLst>
              <a:ext uri="{BEBA8EAE-BF5A-486C-A8C5-ECC9F3942E4B}">
                <a14:imgProps xmlns:a14="http://schemas.microsoft.com/office/drawing/2010/main">
                  <a14:imgLayer r:embed="rId6">
                    <a14:imgEffect>
                      <a14:sharpenSoften amount="8000"/>
                    </a14:imgEffect>
                    <a14:imgEffect>
                      <a14:saturation sat="102000"/>
                    </a14:imgEffect>
                    <a14:imgEffect>
                      <a14:brightnessContrast bright="10000" contrast="11000"/>
                    </a14:imgEffect>
                  </a14:imgLayer>
                </a14:imgProps>
              </a:ext>
              <a:ext uri="{28A0092B-C50C-407E-A947-70E740481C1C}">
                <a14:useLocalDpi xmlns:a14="http://schemas.microsoft.com/office/drawing/2010/main" val="0"/>
              </a:ext>
            </a:extLst>
          </a:blip>
          <a:srcRect/>
          <a:stretch>
            <a:fillRect/>
          </a:stretch>
        </p:blipFill>
        <p:spPr bwMode="auto">
          <a:xfrm>
            <a:off x="12533" y="1237"/>
            <a:ext cx="894666" cy="894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0" y="0"/>
            <a:ext cx="9144000" cy="89590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47367202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txStyles>
    <p:titleStyle>
      <a:lvl1pPr algn="r" defTabSz="914400" rtl="0" eaLnBrk="1" latinLnBrk="0" hangingPunct="1">
        <a:spcBef>
          <a:spcPct val="0"/>
        </a:spcBef>
        <a:buNone/>
        <a:defRPr sz="3600" kern="1200">
          <a:solidFill>
            <a:srgbClr val="051763"/>
          </a:solidFill>
          <a:effectLst>
            <a:outerShdw blurRad="38100" dist="38100" dir="2700000" algn="tl">
              <a:srgbClr val="000000">
                <a:alpha val="43137"/>
              </a:srgbClr>
            </a:outerShdw>
          </a:effectLst>
          <a:latin typeface="Gill Sans MT" pitchFamily="34" charset="0"/>
          <a:ea typeface="+mj-ea"/>
          <a:cs typeface="+mj-cs"/>
        </a:defRPr>
      </a:lvl1pPr>
    </p:titleStyle>
    <p:bodyStyle>
      <a:lvl1pPr marL="342900" indent="-342900" algn="l" defTabSz="914400" rtl="0" eaLnBrk="1" latinLnBrk="0" hangingPunct="1">
        <a:spcBef>
          <a:spcPts val="100"/>
        </a:spcBef>
        <a:spcAft>
          <a:spcPts val="20"/>
        </a:spcAft>
        <a:buSzPct val="80000"/>
        <a:buFont typeface="Arial" pitchFamily="34" charset="0"/>
        <a:buChar char="•"/>
        <a:defRPr sz="2400" kern="1200">
          <a:solidFill>
            <a:schemeClr val="tx1"/>
          </a:solidFill>
          <a:latin typeface="Gill Sans MT" pitchFamily="34" charset="0"/>
          <a:ea typeface="+mn-ea"/>
          <a:cs typeface="+mn-cs"/>
        </a:defRPr>
      </a:lvl1pPr>
      <a:lvl2pPr marL="742950" indent="-285750" algn="l" defTabSz="914400" rtl="0" eaLnBrk="1" latinLnBrk="0" hangingPunct="1">
        <a:spcBef>
          <a:spcPts val="100"/>
        </a:spcBef>
        <a:spcAft>
          <a:spcPts val="20"/>
        </a:spcAft>
        <a:buSzPct val="80000"/>
        <a:buFont typeface="Arial" pitchFamily="34" charset="0"/>
        <a:buChar char="•"/>
        <a:defRPr sz="2000" kern="1200">
          <a:solidFill>
            <a:schemeClr val="tx1"/>
          </a:solidFill>
          <a:latin typeface="Gill Sans MT" pitchFamily="34" charset="0"/>
          <a:ea typeface="+mn-ea"/>
          <a:cs typeface="+mn-cs"/>
        </a:defRPr>
      </a:lvl2pPr>
      <a:lvl3pPr marL="1143000" indent="-228600" algn="l" defTabSz="914400" rtl="0" eaLnBrk="1" latinLnBrk="0" hangingPunct="1">
        <a:spcBef>
          <a:spcPts val="100"/>
        </a:spcBef>
        <a:spcAft>
          <a:spcPts val="20"/>
        </a:spcAft>
        <a:buSzPct val="80000"/>
        <a:buFont typeface="Arial" pitchFamily="34" charset="0"/>
        <a:buChar char="•"/>
        <a:defRPr sz="1600" kern="1200">
          <a:solidFill>
            <a:schemeClr val="tx1"/>
          </a:solidFill>
          <a:latin typeface="Gill Sans MT" pitchFamily="34" charset="0"/>
          <a:ea typeface="+mn-ea"/>
          <a:cs typeface="+mn-cs"/>
        </a:defRPr>
      </a:lvl3pPr>
      <a:lvl4pPr marL="1600200" indent="-228600" algn="l" defTabSz="914400" rtl="0" eaLnBrk="1" latinLnBrk="0" hangingPunct="1">
        <a:spcBef>
          <a:spcPts val="100"/>
        </a:spcBef>
        <a:spcAft>
          <a:spcPts val="20"/>
        </a:spcAft>
        <a:buSzPct val="80000"/>
        <a:buFont typeface="Arial" pitchFamily="34" charset="0"/>
        <a:buChar char="•"/>
        <a:defRPr sz="1200" kern="1200">
          <a:solidFill>
            <a:schemeClr val="tx1"/>
          </a:solidFill>
          <a:latin typeface="Gill Sans MT" pitchFamily="34" charset="0"/>
          <a:ea typeface="+mn-ea"/>
          <a:cs typeface="+mn-cs"/>
        </a:defRPr>
      </a:lvl4pPr>
      <a:lvl5pPr marL="2057400" indent="-228600" algn="l" defTabSz="914400" rtl="0" eaLnBrk="1" latinLnBrk="0" hangingPunct="1">
        <a:spcBef>
          <a:spcPts val="100"/>
        </a:spcBef>
        <a:spcAft>
          <a:spcPts val="20"/>
        </a:spcAft>
        <a:buSzPct val="80000"/>
        <a:buFont typeface="Arial" pitchFamily="34" charset="0"/>
        <a:buChar char="•"/>
        <a:defRPr sz="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971800"/>
            <a:ext cx="8382000" cy="1930399"/>
          </a:xfrm>
        </p:spPr>
        <p:txBody>
          <a:bodyPr>
            <a:normAutofit fontScale="55000" lnSpcReduction="20000"/>
          </a:bodyPr>
          <a:lstStyle/>
          <a:p>
            <a:pPr algn="l"/>
            <a:r>
              <a:rPr lang="en-US" sz="4400" dirty="0" smtClean="0">
                <a:solidFill>
                  <a:schemeClr val="tx1"/>
                </a:solidFill>
              </a:rPr>
              <a:t>Part </a:t>
            </a:r>
            <a:r>
              <a:rPr lang="en-US" sz="4400" dirty="0">
                <a:solidFill>
                  <a:schemeClr val="tx1"/>
                </a:solidFill>
              </a:rPr>
              <a:t>1: </a:t>
            </a:r>
            <a:r>
              <a:rPr lang="en-US" sz="4400" dirty="0" smtClean="0">
                <a:solidFill>
                  <a:schemeClr val="tx1"/>
                </a:solidFill>
              </a:rPr>
              <a:t>Corporate Operational </a:t>
            </a:r>
            <a:r>
              <a:rPr lang="en-US" sz="4400" dirty="0">
                <a:solidFill>
                  <a:schemeClr val="tx1"/>
                </a:solidFill>
              </a:rPr>
              <a:t>benefits, </a:t>
            </a:r>
            <a:endParaRPr lang="en-US" sz="4400" dirty="0" smtClean="0">
              <a:solidFill>
                <a:schemeClr val="tx1"/>
              </a:solidFill>
            </a:endParaRPr>
          </a:p>
          <a:p>
            <a:pPr algn="l"/>
            <a:r>
              <a:rPr lang="en-US" sz="4400" dirty="0" smtClean="0">
                <a:solidFill>
                  <a:schemeClr val="tx1"/>
                </a:solidFill>
              </a:rPr>
              <a:t>Non-technical </a:t>
            </a:r>
            <a:r>
              <a:rPr lang="en-US" sz="4400" dirty="0">
                <a:solidFill>
                  <a:schemeClr val="tx1"/>
                </a:solidFill>
              </a:rPr>
              <a:t>information for FSOs </a:t>
            </a:r>
            <a:r>
              <a:rPr lang="en-US" sz="4400" dirty="0" smtClean="0">
                <a:solidFill>
                  <a:schemeClr val="tx1"/>
                </a:solidFill>
              </a:rPr>
              <a:t>and ISSMs/ISSOs</a:t>
            </a:r>
          </a:p>
          <a:p>
            <a:pPr algn="l"/>
            <a:endParaRPr lang="en-US" sz="4400" dirty="0">
              <a:solidFill>
                <a:schemeClr val="tx1"/>
              </a:solidFill>
            </a:endParaRPr>
          </a:p>
          <a:p>
            <a:pPr algn="l"/>
            <a:r>
              <a:rPr lang="en-US" sz="4400" dirty="0">
                <a:solidFill>
                  <a:schemeClr val="tx1"/>
                </a:solidFill>
              </a:rPr>
              <a:t>Part 2: Technical Tips on how to conduct a better audit review</a:t>
            </a:r>
          </a:p>
          <a:p>
            <a:endParaRPr lang="en-US" dirty="0"/>
          </a:p>
        </p:txBody>
      </p:sp>
      <p:sp>
        <p:nvSpPr>
          <p:cNvPr id="2" name="Title 1"/>
          <p:cNvSpPr>
            <a:spLocks noGrp="1"/>
          </p:cNvSpPr>
          <p:nvPr>
            <p:ph type="ctrTitle"/>
          </p:nvPr>
        </p:nvSpPr>
        <p:spPr>
          <a:xfrm>
            <a:off x="685800" y="914400"/>
            <a:ext cx="7772400" cy="1780108"/>
          </a:xfrm>
        </p:spPr>
        <p:txBody>
          <a:bodyPr>
            <a:normAutofit/>
          </a:bodyPr>
          <a:lstStyle/>
          <a:p>
            <a:r>
              <a:rPr lang="en-US" dirty="0" smtClean="0"/>
              <a:t>Enhancing Information Security &amp; IT Governance through a robust </a:t>
            </a:r>
            <a:br>
              <a:rPr lang="en-US" dirty="0" smtClean="0"/>
            </a:br>
            <a:r>
              <a:rPr lang="en-US" dirty="0" smtClean="0"/>
              <a:t>IS Auditing Program</a:t>
            </a:r>
            <a:endParaRPr lang="en-US" dirty="0"/>
          </a:p>
        </p:txBody>
      </p:sp>
      <p:sp>
        <p:nvSpPr>
          <p:cNvPr id="4" name="TextBox 3"/>
          <p:cNvSpPr txBox="1"/>
          <p:nvPr/>
        </p:nvSpPr>
        <p:spPr>
          <a:xfrm>
            <a:off x="192110" y="6391524"/>
            <a:ext cx="6934200" cy="461665"/>
          </a:xfrm>
          <a:prstGeom prst="rect">
            <a:avLst/>
          </a:prstGeom>
          <a:noFill/>
        </p:spPr>
        <p:txBody>
          <a:bodyPr wrap="square" rtlCol="0">
            <a:spAutoFit/>
          </a:bodyPr>
          <a:lstStyle/>
          <a:p>
            <a:r>
              <a:rPr lang="en-US" sz="2400" dirty="0" smtClean="0"/>
              <a:t>Jose Neto - </a:t>
            </a:r>
            <a:r>
              <a:rPr lang="en-US" dirty="0" smtClean="0"/>
              <a:t>CISSP, PMP, GPEN, CASP, CompTIA SME</a:t>
            </a:r>
            <a:endParaRPr lang="en-US" dirty="0"/>
          </a:p>
        </p:txBody>
      </p:sp>
    </p:spTree>
    <p:extLst>
      <p:ext uri="{BB962C8B-B14F-4D97-AF65-F5344CB8AC3E}">
        <p14:creationId xmlns:p14="http://schemas.microsoft.com/office/powerpoint/2010/main" val="294167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305800" cy="3450696"/>
          </a:xfrm>
        </p:spPr>
        <p:txBody>
          <a:bodyPr>
            <a:normAutofit/>
          </a:bodyPr>
          <a:lstStyle/>
          <a:p>
            <a:r>
              <a:rPr lang="en-US" sz="3200" dirty="0" smtClean="0"/>
              <a:t>Ensuring an enterprise’s strategic objectives are not jeopardized by IT failures.</a:t>
            </a:r>
            <a:endParaRPr lang="en-US" sz="3200" dirty="0"/>
          </a:p>
        </p:txBody>
      </p:sp>
      <p:sp>
        <p:nvSpPr>
          <p:cNvPr id="3" name="Title 2"/>
          <p:cNvSpPr>
            <a:spLocks noGrp="1"/>
          </p:cNvSpPr>
          <p:nvPr>
            <p:ph type="title"/>
          </p:nvPr>
        </p:nvSpPr>
        <p:spPr/>
        <p:txBody>
          <a:bodyPr>
            <a:normAutofit/>
          </a:bodyPr>
          <a:lstStyle/>
          <a:p>
            <a:r>
              <a:rPr lang="en-US" dirty="0" smtClean="0"/>
              <a:t>IT Governance, Risk and IS Auditing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286447"/>
            <a:ext cx="3943350" cy="3549015"/>
          </a:xfrm>
          <a:prstGeom prst="rect">
            <a:avLst/>
          </a:prstGeom>
        </p:spPr>
      </p:pic>
    </p:spTree>
    <p:extLst>
      <p:ext uri="{BB962C8B-B14F-4D97-AF65-F5344CB8AC3E}">
        <p14:creationId xmlns:p14="http://schemas.microsoft.com/office/powerpoint/2010/main" val="24378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249" y="1219200"/>
            <a:ext cx="8762999" cy="2320238"/>
          </a:xfrm>
        </p:spPr>
        <p:txBody>
          <a:bodyPr>
            <a:noAutofit/>
          </a:bodyPr>
          <a:lstStyle/>
          <a:p>
            <a:r>
              <a:rPr lang="en-US" dirty="0" smtClean="0"/>
              <a:t>The first step begins with the proper configuration management of the system’s log settings.</a:t>
            </a:r>
          </a:p>
          <a:p>
            <a:endParaRPr lang="en-US" dirty="0" smtClean="0"/>
          </a:p>
          <a:p>
            <a:r>
              <a:rPr lang="en-US" dirty="0" smtClean="0"/>
              <a:t>Having access to event information will provide the ability to discover and investigate suspicious system, security or application activity.</a:t>
            </a:r>
          </a:p>
          <a:p>
            <a:endParaRPr lang="en-US" dirty="0" smtClean="0"/>
          </a:p>
          <a:p>
            <a:r>
              <a:rPr lang="en-US" dirty="0" smtClean="0"/>
              <a:t>The success of the IS Audit program will depend on the quality of the analysis and review of the logs.</a:t>
            </a:r>
            <a:endParaRPr lang="en-US" dirty="0"/>
          </a:p>
        </p:txBody>
      </p:sp>
      <p:sp>
        <p:nvSpPr>
          <p:cNvPr id="3" name="Title 2"/>
          <p:cNvSpPr>
            <a:spLocks noGrp="1"/>
          </p:cNvSpPr>
          <p:nvPr>
            <p:ph type="title"/>
          </p:nvPr>
        </p:nvSpPr>
        <p:spPr/>
        <p:txBody>
          <a:bodyPr/>
          <a:lstStyle/>
          <a:p>
            <a:r>
              <a:rPr lang="en-US" dirty="0" smtClean="0"/>
              <a:t>Proper log configuration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668054"/>
            <a:ext cx="2857500" cy="1905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3977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4000" dirty="0" smtClean="0"/>
              <a:t>Individual Accountability</a:t>
            </a:r>
          </a:p>
          <a:p>
            <a:pPr lvl="1"/>
            <a:r>
              <a:rPr lang="en-US" sz="3800" dirty="0" smtClean="0"/>
              <a:t>Alerting users that they are personally accountable for the actions.</a:t>
            </a:r>
          </a:p>
          <a:p>
            <a:pPr lvl="1"/>
            <a:endParaRPr lang="en-US" sz="3800" dirty="0" smtClean="0"/>
          </a:p>
          <a:p>
            <a:r>
              <a:rPr lang="en-US" sz="4000" dirty="0" smtClean="0"/>
              <a:t>Reconstruction of events</a:t>
            </a:r>
          </a:p>
          <a:p>
            <a:pPr lvl="1"/>
            <a:r>
              <a:rPr lang="en-US" sz="3800" dirty="0" smtClean="0"/>
              <a:t>This can be used to troubleshoot problems and determine if the problem was triggered by the user or the system.</a:t>
            </a:r>
          </a:p>
          <a:p>
            <a:pPr lvl="1"/>
            <a:endParaRPr lang="en-US" sz="3800" dirty="0" smtClean="0"/>
          </a:p>
          <a:p>
            <a:r>
              <a:rPr lang="en-US" sz="4000" dirty="0" smtClean="0"/>
              <a:t>Intrusion detection</a:t>
            </a:r>
          </a:p>
          <a:p>
            <a:pPr lvl="1"/>
            <a:r>
              <a:rPr lang="en-US" sz="3800" dirty="0" smtClean="0"/>
              <a:t>This refers to the process of identifying attempts to penetrate a system or unauthorized access.</a:t>
            </a:r>
          </a:p>
          <a:p>
            <a:endParaRPr lang="en-US" dirty="0"/>
          </a:p>
        </p:txBody>
      </p:sp>
      <p:sp>
        <p:nvSpPr>
          <p:cNvPr id="3" name="Title 2"/>
          <p:cNvSpPr>
            <a:spLocks noGrp="1"/>
          </p:cNvSpPr>
          <p:nvPr>
            <p:ph type="title"/>
          </p:nvPr>
        </p:nvSpPr>
        <p:spPr/>
        <p:txBody>
          <a:bodyPr>
            <a:normAutofit fontScale="90000"/>
          </a:bodyPr>
          <a:lstStyle/>
          <a:p>
            <a:r>
              <a:rPr lang="en-US" dirty="0" smtClean="0"/>
              <a:t>NIST Objectives for </a:t>
            </a:r>
            <a:br>
              <a:rPr lang="en-US" dirty="0" smtClean="0"/>
            </a:br>
            <a:r>
              <a:rPr lang="en-US" dirty="0" smtClean="0"/>
              <a:t>Audit Trails</a:t>
            </a:r>
            <a:endParaRPr lang="en-US" dirty="0"/>
          </a:p>
        </p:txBody>
      </p:sp>
    </p:spTree>
    <p:extLst>
      <p:ext uri="{BB962C8B-B14F-4D97-AF65-F5344CB8AC3E}">
        <p14:creationId xmlns:p14="http://schemas.microsoft.com/office/powerpoint/2010/main" val="25072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9183" y="2438400"/>
            <a:ext cx="7617125" cy="3428974"/>
          </a:xfrm>
        </p:spPr>
        <p:txBody>
          <a:bodyPr>
            <a:normAutofit/>
          </a:bodyPr>
          <a:lstStyle/>
          <a:p>
            <a:r>
              <a:rPr lang="en-US" sz="3200" dirty="0" smtClean="0"/>
              <a:t>No matter how small or how complex a system is, how can you be certain and confident on your security program unless someone is properly monitoring it.</a:t>
            </a:r>
            <a:endParaRPr lang="en-US" sz="3200" dirty="0"/>
          </a:p>
        </p:txBody>
      </p:sp>
      <p:sp>
        <p:nvSpPr>
          <p:cNvPr id="3" name="Title 2"/>
          <p:cNvSpPr>
            <a:spLocks noGrp="1"/>
          </p:cNvSpPr>
          <p:nvPr>
            <p:ph type="title"/>
          </p:nvPr>
        </p:nvSpPr>
        <p:spPr/>
        <p:txBody>
          <a:bodyPr>
            <a:normAutofit fontScale="90000"/>
          </a:bodyPr>
          <a:lstStyle/>
          <a:p>
            <a:r>
              <a:rPr lang="en-US" dirty="0"/>
              <a:t>The need for auditing</a:t>
            </a:r>
            <a:br>
              <a:rPr lang="en-US" dirty="0"/>
            </a:br>
            <a:endParaRPr lang="en-US" dirty="0"/>
          </a:p>
        </p:txBody>
      </p:sp>
    </p:spTree>
    <p:extLst>
      <p:ext uri="{BB962C8B-B14F-4D97-AF65-F5344CB8AC3E}">
        <p14:creationId xmlns:p14="http://schemas.microsoft.com/office/powerpoint/2010/main" val="42990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47800"/>
            <a:ext cx="7408333" cy="5105400"/>
          </a:xfrm>
        </p:spPr>
        <p:txBody>
          <a:bodyPr>
            <a:normAutofit/>
          </a:bodyPr>
          <a:lstStyle/>
          <a:p>
            <a:r>
              <a:rPr lang="en-US" sz="3600" dirty="0"/>
              <a:t>Audit account logon </a:t>
            </a:r>
            <a:r>
              <a:rPr lang="en-US" sz="3600" dirty="0" smtClean="0"/>
              <a:t>events</a:t>
            </a:r>
          </a:p>
          <a:p>
            <a:r>
              <a:rPr lang="en-US" sz="3600" dirty="0"/>
              <a:t>Audit account </a:t>
            </a:r>
            <a:r>
              <a:rPr lang="en-US" sz="3600" dirty="0" smtClean="0"/>
              <a:t>management</a:t>
            </a:r>
          </a:p>
          <a:p>
            <a:r>
              <a:rPr lang="en-US" sz="3600" dirty="0"/>
              <a:t>Audit directory service access </a:t>
            </a:r>
            <a:endParaRPr lang="en-US" sz="3600" dirty="0" smtClean="0"/>
          </a:p>
          <a:p>
            <a:r>
              <a:rPr lang="en-US" sz="3600" dirty="0"/>
              <a:t>Audit object </a:t>
            </a:r>
            <a:r>
              <a:rPr lang="en-US" sz="3600" dirty="0" smtClean="0"/>
              <a:t>access</a:t>
            </a:r>
          </a:p>
          <a:p>
            <a:r>
              <a:rPr lang="en-US" sz="3600" dirty="0"/>
              <a:t>Audit policy </a:t>
            </a:r>
            <a:r>
              <a:rPr lang="en-US" sz="3600" dirty="0" smtClean="0"/>
              <a:t>change</a:t>
            </a:r>
          </a:p>
          <a:p>
            <a:r>
              <a:rPr lang="en-US" sz="3600" dirty="0"/>
              <a:t>Audit privilege use</a:t>
            </a:r>
            <a:endParaRPr lang="en-US" sz="3600" dirty="0" smtClean="0"/>
          </a:p>
          <a:p>
            <a:r>
              <a:rPr lang="en-US" sz="3600" dirty="0"/>
              <a:t>Audit process </a:t>
            </a:r>
            <a:r>
              <a:rPr lang="en-US" sz="3600" dirty="0" smtClean="0"/>
              <a:t>tracking</a:t>
            </a:r>
          </a:p>
          <a:p>
            <a:r>
              <a:rPr lang="en-US" sz="3600" dirty="0"/>
              <a:t>Audit system events</a:t>
            </a:r>
          </a:p>
        </p:txBody>
      </p:sp>
      <p:sp>
        <p:nvSpPr>
          <p:cNvPr id="3" name="Title 2"/>
          <p:cNvSpPr>
            <a:spLocks noGrp="1"/>
          </p:cNvSpPr>
          <p:nvPr>
            <p:ph type="title"/>
          </p:nvPr>
        </p:nvSpPr>
        <p:spPr/>
        <p:txBody>
          <a:bodyPr/>
          <a:lstStyle/>
          <a:p>
            <a:r>
              <a:rPr lang="en-US" dirty="0" smtClean="0"/>
              <a:t>Comprehensive IS Auditing</a:t>
            </a:r>
            <a:endParaRPr lang="en-US" dirty="0"/>
          </a:p>
        </p:txBody>
      </p:sp>
    </p:spTree>
    <p:extLst>
      <p:ext uri="{BB962C8B-B14F-4D97-AF65-F5344CB8AC3E}">
        <p14:creationId xmlns:p14="http://schemas.microsoft.com/office/powerpoint/2010/main" val="294253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43000"/>
            <a:ext cx="7617125" cy="4525963"/>
          </a:xfrm>
        </p:spPr>
        <p:txBody>
          <a:bodyPr/>
          <a:lstStyle/>
          <a:p>
            <a:r>
              <a:rPr lang="en-US" dirty="0" smtClean="0"/>
              <a:t>Event Comb MT  (Windows 2003/2008 environments)</a:t>
            </a:r>
          </a:p>
          <a:p>
            <a:pPr lvl="1"/>
            <a:r>
              <a:rPr lang="en-US" dirty="0" smtClean="0"/>
              <a:t>Collect and parse windows events from multiple event logs on different computers.</a:t>
            </a:r>
          </a:p>
        </p:txBody>
      </p:sp>
      <p:sp>
        <p:nvSpPr>
          <p:cNvPr id="3" name="Title 2"/>
          <p:cNvSpPr>
            <a:spLocks noGrp="1"/>
          </p:cNvSpPr>
          <p:nvPr>
            <p:ph type="title"/>
          </p:nvPr>
        </p:nvSpPr>
        <p:spPr/>
        <p:txBody>
          <a:bodyPr>
            <a:normAutofit/>
          </a:bodyPr>
          <a:lstStyle/>
          <a:p>
            <a:r>
              <a:rPr lang="en-US" dirty="0" smtClean="0"/>
              <a:t>Event Comb MT</a:t>
            </a:r>
            <a:endParaRPr lang="en-US" dirty="0"/>
          </a:p>
        </p:txBody>
      </p:sp>
      <p:pic>
        <p:nvPicPr>
          <p:cNvPr id="1027" name="Picture 3" descr="C:\Users\Jose.Neto\Pictures\EventCombM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20355"/>
            <a:ext cx="5791200" cy="393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05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Windows </a:t>
            </a:r>
            <a:r>
              <a:rPr lang="en-US" b="1" dirty="0"/>
              <a:t>PowerShell</a:t>
            </a:r>
            <a:r>
              <a:rPr lang="en-US" dirty="0"/>
              <a:t> is a task automation and configuration management framework from Microsoft, consisting of a command-line shell and associated scripting language built on the .NET Framework.</a:t>
            </a:r>
            <a:endParaRPr lang="en-US" dirty="0" smtClean="0"/>
          </a:p>
          <a:p>
            <a:endParaRPr lang="en-US" dirty="0"/>
          </a:p>
          <a:p>
            <a:pPr marL="0" indent="0">
              <a:buNone/>
            </a:pPr>
            <a:r>
              <a:rPr lang="en-US" dirty="0" smtClean="0"/>
              <a:t>#Get all Security Events</a:t>
            </a:r>
          </a:p>
          <a:p>
            <a:pPr marL="0" indent="0">
              <a:buNone/>
            </a:pPr>
            <a:r>
              <a:rPr lang="en-US" dirty="0" smtClean="0"/>
              <a:t>	Get-EventLog security</a:t>
            </a:r>
          </a:p>
          <a:p>
            <a:pPr marL="0" indent="0">
              <a:buNone/>
            </a:pPr>
            <a:endParaRPr lang="en-US" dirty="0" smtClean="0"/>
          </a:p>
          <a:p>
            <a:pPr marL="0" indent="0">
              <a:buNone/>
            </a:pPr>
            <a:r>
              <a:rPr lang="en-US" dirty="0"/>
              <a:t>#Windows 2008 </a:t>
            </a:r>
            <a:endParaRPr lang="en-US" dirty="0" smtClean="0"/>
          </a:p>
          <a:p>
            <a:pPr marL="0" indent="0">
              <a:buNone/>
            </a:pPr>
            <a:r>
              <a:rPr lang="en-US" dirty="0" smtClean="0"/>
              <a:t>	Get-EventLog </a:t>
            </a:r>
            <a:r>
              <a:rPr lang="en-US" dirty="0"/>
              <a:t>-log Security | ? EventID -EQ 4740 #Windows 2003 </a:t>
            </a:r>
            <a:endParaRPr lang="en-US" dirty="0" smtClean="0"/>
          </a:p>
          <a:p>
            <a:pPr marL="0" indent="0">
              <a:buNone/>
            </a:pPr>
            <a:r>
              <a:rPr lang="en-US" dirty="0" smtClean="0"/>
              <a:t>	Get-EventLog </a:t>
            </a:r>
            <a:r>
              <a:rPr lang="en-US" dirty="0"/>
              <a:t>-log Security | ? EventID -EQ </a:t>
            </a:r>
            <a:r>
              <a:rPr lang="en-US" dirty="0" smtClean="0"/>
              <a:t>644</a:t>
            </a:r>
            <a:endParaRPr lang="en-US" dirty="0"/>
          </a:p>
        </p:txBody>
      </p:sp>
      <p:sp>
        <p:nvSpPr>
          <p:cNvPr id="3" name="Title 2"/>
          <p:cNvSpPr>
            <a:spLocks noGrp="1"/>
          </p:cNvSpPr>
          <p:nvPr>
            <p:ph type="title"/>
          </p:nvPr>
        </p:nvSpPr>
        <p:spPr/>
        <p:txBody>
          <a:bodyPr>
            <a:normAutofit/>
          </a:bodyPr>
          <a:lstStyle/>
          <a:p>
            <a:r>
              <a:rPr lang="en-US" sz="2800" dirty="0"/>
              <a:t>PowerShell (Windows </a:t>
            </a:r>
            <a:r>
              <a:rPr lang="en-US" sz="2800" dirty="0" smtClean="0"/>
              <a:t>2003/7/2008 </a:t>
            </a:r>
            <a:r>
              <a:rPr lang="en-US" sz="2800" dirty="0"/>
              <a:t>environments</a:t>
            </a:r>
            <a:r>
              <a:rPr lang="en-US" sz="2800" dirty="0" smtClean="0"/>
              <a:t>)</a:t>
            </a:r>
            <a:endParaRPr lang="en-US" sz="2800" dirty="0"/>
          </a:p>
        </p:txBody>
      </p:sp>
    </p:spTree>
    <p:extLst>
      <p:ext uri="{BB962C8B-B14F-4D97-AF65-F5344CB8AC3E}">
        <p14:creationId xmlns:p14="http://schemas.microsoft.com/office/powerpoint/2010/main" val="26581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9183" y="1341411"/>
            <a:ext cx="7612817" cy="1554189"/>
          </a:xfrm>
        </p:spPr>
        <p:txBody>
          <a:bodyPr/>
          <a:lstStyle/>
          <a:p>
            <a:r>
              <a:rPr lang="en-US" dirty="0" smtClean="0"/>
              <a:t>Free Microsoft Tool to collect, filter events in an SQL-like environment. The tool also has the ability to create reports and graphic charts.</a:t>
            </a:r>
            <a:endParaRPr lang="en-US" dirty="0"/>
          </a:p>
        </p:txBody>
      </p:sp>
      <p:sp>
        <p:nvSpPr>
          <p:cNvPr id="3" name="Title 2"/>
          <p:cNvSpPr>
            <a:spLocks noGrp="1"/>
          </p:cNvSpPr>
          <p:nvPr>
            <p:ph type="title"/>
          </p:nvPr>
        </p:nvSpPr>
        <p:spPr/>
        <p:txBody>
          <a:bodyPr/>
          <a:lstStyle/>
          <a:p>
            <a:r>
              <a:rPr lang="en-US" dirty="0" smtClean="0"/>
              <a:t>Log Parser and Log Parser Studio</a:t>
            </a:r>
            <a:endParaRPr lang="en-US" dirty="0"/>
          </a:p>
        </p:txBody>
      </p:sp>
      <p:pic>
        <p:nvPicPr>
          <p:cNvPr id="2050" name="Picture 2" descr="C:\Users\Jose.Neto\Pictures\log-par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631" y="2895600"/>
            <a:ext cx="5562600" cy="352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11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848600" cy="4953000"/>
          </a:xfrm>
        </p:spPr>
        <p:txBody>
          <a:bodyPr/>
          <a:lstStyle/>
          <a:p>
            <a:r>
              <a:rPr lang="en-US" dirty="0" smtClean="0"/>
              <a:t>Check for Event ID 12294 in the “system log” instead of the “security log”, because the account lockout threshold is not applicable to the default administrator account.</a:t>
            </a:r>
          </a:p>
          <a:p>
            <a:endParaRPr lang="en-US" dirty="0" smtClean="0"/>
          </a:p>
          <a:p>
            <a:r>
              <a:rPr lang="en-US" dirty="0" smtClean="0"/>
              <a:t>Check for Event ID 627 “Change password attempt”.  Ensure that both the Primary account name to Target Account name are both the same, otherwise this represents a third party attempting to change credentials.</a:t>
            </a:r>
          </a:p>
          <a:p>
            <a:endParaRPr lang="en-US" dirty="0"/>
          </a:p>
          <a:p>
            <a:r>
              <a:rPr lang="en-US" dirty="0"/>
              <a:t>Check for Event ID </a:t>
            </a:r>
            <a:r>
              <a:rPr lang="en-US" dirty="0" smtClean="0"/>
              <a:t>628 “User account password reset”. Records the reset of a password through and administrative interface such as active directory.</a:t>
            </a:r>
            <a:endParaRPr lang="en-US" dirty="0"/>
          </a:p>
        </p:txBody>
      </p:sp>
      <p:sp>
        <p:nvSpPr>
          <p:cNvPr id="3" name="Title 2"/>
          <p:cNvSpPr>
            <a:spLocks noGrp="1"/>
          </p:cNvSpPr>
          <p:nvPr>
            <p:ph type="title"/>
          </p:nvPr>
        </p:nvSpPr>
        <p:spPr/>
        <p:txBody>
          <a:bodyPr/>
          <a:lstStyle/>
          <a:p>
            <a:r>
              <a:rPr lang="en-US" dirty="0" smtClean="0"/>
              <a:t>Advanced Auditing tips &amp; tricks</a:t>
            </a:r>
            <a:endParaRPr lang="en-US" dirty="0"/>
          </a:p>
        </p:txBody>
      </p:sp>
    </p:spTree>
    <p:extLst>
      <p:ext uri="{BB962C8B-B14F-4D97-AF65-F5344CB8AC3E}">
        <p14:creationId xmlns:p14="http://schemas.microsoft.com/office/powerpoint/2010/main" val="146804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Check for Event ID </a:t>
            </a:r>
            <a:r>
              <a:rPr lang="en-US" dirty="0" smtClean="0"/>
              <a:t>624 “Creating a user account”. </a:t>
            </a:r>
            <a:r>
              <a:rPr lang="en-US" dirty="0"/>
              <a:t> </a:t>
            </a:r>
            <a:r>
              <a:rPr lang="en-US" dirty="0" smtClean="0"/>
              <a:t>Monitor that only authorized individuals create new accounts.</a:t>
            </a:r>
            <a:endParaRPr lang="en-US" dirty="0"/>
          </a:p>
          <a:p>
            <a:endParaRPr lang="en-US" dirty="0" smtClean="0"/>
          </a:p>
          <a:p>
            <a:r>
              <a:rPr lang="en-US" dirty="0" smtClean="0"/>
              <a:t>Check </a:t>
            </a:r>
            <a:r>
              <a:rPr lang="en-US" dirty="0"/>
              <a:t>for Event ID </a:t>
            </a:r>
            <a:r>
              <a:rPr lang="en-US" dirty="0" smtClean="0"/>
              <a:t>642 </a:t>
            </a:r>
            <a:r>
              <a:rPr lang="en-US" dirty="0"/>
              <a:t>“</a:t>
            </a:r>
            <a:r>
              <a:rPr lang="en-US" dirty="0" smtClean="0"/>
              <a:t>Changing a user </a:t>
            </a:r>
            <a:r>
              <a:rPr lang="en-US" dirty="0"/>
              <a:t>account”.  Monitor that only authorized individuals </a:t>
            </a:r>
            <a:r>
              <a:rPr lang="en-US" dirty="0" smtClean="0"/>
              <a:t>can modify security-related properties.</a:t>
            </a:r>
          </a:p>
          <a:p>
            <a:endParaRPr lang="en-US" dirty="0"/>
          </a:p>
          <a:p>
            <a:r>
              <a:rPr lang="en-US" dirty="0"/>
              <a:t>Check for Event ID </a:t>
            </a:r>
            <a:r>
              <a:rPr lang="en-US" dirty="0" smtClean="0"/>
              <a:t>576 “Special Privileges assigned to new logon”.  </a:t>
            </a:r>
            <a:r>
              <a:rPr lang="en-US" dirty="0"/>
              <a:t>Monitor </a:t>
            </a:r>
            <a:r>
              <a:rPr lang="en-US" dirty="0" smtClean="0"/>
              <a:t>this ID for new sessions that possess administrator level access.</a:t>
            </a:r>
            <a:endParaRPr lang="en-US" dirty="0"/>
          </a:p>
          <a:p>
            <a:endParaRPr lang="en-US" dirty="0"/>
          </a:p>
          <a:p>
            <a:endParaRPr lang="en-US" dirty="0"/>
          </a:p>
        </p:txBody>
      </p:sp>
      <p:sp>
        <p:nvSpPr>
          <p:cNvPr id="3" name="Title 2"/>
          <p:cNvSpPr>
            <a:spLocks noGrp="1"/>
          </p:cNvSpPr>
          <p:nvPr>
            <p:ph type="title"/>
          </p:nvPr>
        </p:nvSpPr>
        <p:spPr/>
        <p:txBody>
          <a:bodyPr/>
          <a:lstStyle/>
          <a:p>
            <a:r>
              <a:rPr lang="en-US" dirty="0"/>
              <a:t>Advanced Auditing tips &amp; </a:t>
            </a:r>
            <a:r>
              <a:rPr lang="en-US" dirty="0" smtClean="0"/>
              <a:t>tricks continued..</a:t>
            </a:r>
            <a:endParaRPr lang="en-US" dirty="0"/>
          </a:p>
        </p:txBody>
      </p:sp>
    </p:spTree>
    <p:extLst>
      <p:ext uri="{BB962C8B-B14F-4D97-AF65-F5344CB8AC3E}">
        <p14:creationId xmlns:p14="http://schemas.microsoft.com/office/powerpoint/2010/main" val="71496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a:t>Protecting your most valuable </a:t>
            </a:r>
            <a:r>
              <a:rPr lang="en-US" sz="3200" dirty="0" smtClean="0"/>
              <a:t>asset.</a:t>
            </a:r>
          </a:p>
          <a:p>
            <a:r>
              <a:rPr lang="en-US" sz="3200" dirty="0" smtClean="0"/>
              <a:t>What is IT Governance?</a:t>
            </a:r>
            <a:endParaRPr lang="en-US" sz="3200" dirty="0"/>
          </a:p>
          <a:p>
            <a:r>
              <a:rPr lang="en-US" sz="3200" dirty="0" smtClean="0"/>
              <a:t>How intense should my auditing efforts be?</a:t>
            </a:r>
          </a:p>
          <a:p>
            <a:r>
              <a:rPr lang="en-US" sz="3200" dirty="0" smtClean="0"/>
              <a:t>Quality audit reviews vs quick-glance reviews</a:t>
            </a:r>
          </a:p>
          <a:p>
            <a:r>
              <a:rPr lang="en-US" sz="3200" dirty="0" smtClean="0"/>
              <a:t>Auditing tools, auditing scripts and other automation techniques.</a:t>
            </a:r>
          </a:p>
          <a:p>
            <a:r>
              <a:rPr lang="en-US" sz="3200" dirty="0" smtClean="0"/>
              <a:t>Questions/Feedback</a:t>
            </a:r>
          </a:p>
        </p:txBody>
      </p:sp>
      <p:sp>
        <p:nvSpPr>
          <p:cNvPr id="3" name="Title 2"/>
          <p:cNvSpPr>
            <a:spLocks noGrp="1"/>
          </p:cNvSpPr>
          <p:nvPr>
            <p:ph type="title"/>
          </p:nvPr>
        </p:nvSpPr>
        <p:spPr/>
        <p:txBody>
          <a:bodyPr/>
          <a:lstStyle/>
          <a:p>
            <a:r>
              <a:rPr lang="en-US" dirty="0" smtClean="0"/>
              <a:t>Glossary</a:t>
            </a:r>
            <a:endParaRPr lang="en-US" dirty="0"/>
          </a:p>
        </p:txBody>
      </p:sp>
    </p:spTree>
    <p:extLst>
      <p:ext uri="{BB962C8B-B14F-4D97-AF65-F5344CB8AC3E}">
        <p14:creationId xmlns:p14="http://schemas.microsoft.com/office/powerpoint/2010/main" val="47114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a:t>
            </a:r>
            <a:endParaRPr lang="en-US" dirty="0"/>
          </a:p>
        </p:txBody>
      </p:sp>
      <p:sp>
        <p:nvSpPr>
          <p:cNvPr id="4" name="TextBox 3"/>
          <p:cNvSpPr txBox="1"/>
          <p:nvPr/>
        </p:nvSpPr>
        <p:spPr>
          <a:xfrm>
            <a:off x="3886200" y="1905000"/>
            <a:ext cx="1423988" cy="3154710"/>
          </a:xfrm>
          <a:prstGeom prst="rect">
            <a:avLst/>
          </a:prstGeom>
          <a:noFill/>
        </p:spPr>
        <p:txBody>
          <a:bodyPr wrap="square" rtlCol="0">
            <a:spAutoFit/>
          </a:bodyPr>
          <a:lstStyle/>
          <a:p>
            <a:r>
              <a:rPr lang="en-US" sz="19900" dirty="0" smtClean="0"/>
              <a:t>?</a:t>
            </a:r>
            <a:endParaRPr lang="en-US" sz="19900" dirty="0"/>
          </a:p>
        </p:txBody>
      </p:sp>
    </p:spTree>
    <p:extLst>
      <p:ext uri="{BB962C8B-B14F-4D97-AF65-F5344CB8AC3E}">
        <p14:creationId xmlns:p14="http://schemas.microsoft.com/office/powerpoint/2010/main" val="216019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752600"/>
            <a:ext cx="8153400" cy="4114774"/>
          </a:xfrm>
        </p:spPr>
        <p:txBody>
          <a:bodyPr>
            <a:noAutofit/>
          </a:bodyPr>
          <a:lstStyle/>
          <a:p>
            <a:r>
              <a:rPr lang="en-US" sz="2800" dirty="0" smtClean="0"/>
              <a:t>In our current information age, what would you consider the most coveted or valuable asset?</a:t>
            </a:r>
          </a:p>
          <a:p>
            <a:pPr lvl="1"/>
            <a:endParaRPr lang="en-US" sz="2400" dirty="0" smtClean="0"/>
          </a:p>
          <a:p>
            <a:pPr lvl="1"/>
            <a:r>
              <a:rPr lang="en-US" sz="2400" dirty="0" smtClean="0"/>
              <a:t>Proprietary, </a:t>
            </a:r>
            <a:r>
              <a:rPr lang="en-US" sz="2400" dirty="0"/>
              <a:t>Intellectual,</a:t>
            </a:r>
            <a:r>
              <a:rPr lang="en-US" sz="2400" dirty="0" smtClean="0"/>
              <a:t> and Classified Information</a:t>
            </a:r>
          </a:p>
          <a:p>
            <a:endParaRPr lang="en-US" sz="2800" dirty="0"/>
          </a:p>
          <a:p>
            <a:r>
              <a:rPr lang="en-US" sz="2800" dirty="0" smtClean="0"/>
              <a:t>Over the past 12 months virtually every industry sector has been hit with some type of cyber threat.</a:t>
            </a:r>
            <a:endParaRPr lang="en-US" sz="2800" dirty="0"/>
          </a:p>
        </p:txBody>
      </p:sp>
      <p:sp>
        <p:nvSpPr>
          <p:cNvPr id="3" name="Title 2"/>
          <p:cNvSpPr>
            <a:spLocks noGrp="1"/>
          </p:cNvSpPr>
          <p:nvPr>
            <p:ph type="title"/>
          </p:nvPr>
        </p:nvSpPr>
        <p:spPr/>
        <p:txBody>
          <a:bodyPr>
            <a:normAutofit/>
          </a:bodyPr>
          <a:lstStyle/>
          <a:p>
            <a:r>
              <a:rPr lang="en-US" dirty="0" smtClean="0"/>
              <a:t>Protecting your most valuable asset</a:t>
            </a:r>
            <a:endParaRPr lang="en-US" dirty="0"/>
          </a:p>
        </p:txBody>
      </p:sp>
    </p:spTree>
    <p:extLst>
      <p:ext uri="{BB962C8B-B14F-4D97-AF65-F5344CB8AC3E}">
        <p14:creationId xmlns:p14="http://schemas.microsoft.com/office/powerpoint/2010/main" val="243073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47800"/>
            <a:ext cx="7408333" cy="4678363"/>
          </a:xfrm>
        </p:spPr>
        <p:txBody>
          <a:bodyPr>
            <a:normAutofit/>
          </a:bodyPr>
          <a:lstStyle/>
          <a:p>
            <a:r>
              <a:rPr lang="en-US" sz="2800" dirty="0" smtClean="0"/>
              <a:t>Entertainment Industry</a:t>
            </a:r>
          </a:p>
          <a:p>
            <a:r>
              <a:rPr lang="en-US" sz="2800" dirty="0" smtClean="0"/>
              <a:t>Food Service Industry</a:t>
            </a:r>
          </a:p>
          <a:p>
            <a:r>
              <a:rPr lang="en-US" sz="2800" dirty="0" smtClean="0"/>
              <a:t>Retail Office Supplies</a:t>
            </a:r>
          </a:p>
          <a:p>
            <a:r>
              <a:rPr lang="en-US" sz="2800" dirty="0" smtClean="0"/>
              <a:t>Financial</a:t>
            </a:r>
          </a:p>
          <a:p>
            <a:r>
              <a:rPr lang="en-US" sz="2800" dirty="0" smtClean="0"/>
              <a:t>Health Care</a:t>
            </a:r>
          </a:p>
          <a:p>
            <a:r>
              <a:rPr lang="en-US" sz="2800" dirty="0" smtClean="0"/>
              <a:t>Academia</a:t>
            </a:r>
          </a:p>
          <a:p>
            <a:r>
              <a:rPr lang="en-US" sz="2800" dirty="0" smtClean="0"/>
              <a:t>Travel – Airlines</a:t>
            </a:r>
          </a:p>
          <a:p>
            <a:r>
              <a:rPr lang="en-US" sz="2800" dirty="0" smtClean="0"/>
              <a:t>Social Connectivity</a:t>
            </a:r>
          </a:p>
          <a:p>
            <a:r>
              <a:rPr lang="en-US" sz="2800" dirty="0" smtClean="0"/>
              <a:t>Exchanges</a:t>
            </a:r>
          </a:p>
          <a:p>
            <a:r>
              <a:rPr lang="en-US" sz="2800" dirty="0" smtClean="0"/>
              <a:t>Defense Contractors</a:t>
            </a:r>
            <a:endParaRPr lang="en-US" sz="2800" dirty="0"/>
          </a:p>
        </p:txBody>
      </p:sp>
      <p:sp>
        <p:nvSpPr>
          <p:cNvPr id="3" name="Title 2"/>
          <p:cNvSpPr>
            <a:spLocks noGrp="1"/>
          </p:cNvSpPr>
          <p:nvPr>
            <p:ph type="title"/>
          </p:nvPr>
        </p:nvSpPr>
        <p:spPr/>
        <p:txBody>
          <a:bodyPr/>
          <a:lstStyle/>
          <a:p>
            <a:r>
              <a:rPr lang="en-US" dirty="0" smtClean="0"/>
              <a:t>Commercial Exploits</a:t>
            </a:r>
            <a:endParaRPr lang="en-US" dirty="0"/>
          </a:p>
        </p:txBody>
      </p:sp>
    </p:spTree>
    <p:extLst>
      <p:ext uri="{BB962C8B-B14F-4D97-AF65-F5344CB8AC3E}">
        <p14:creationId xmlns:p14="http://schemas.microsoft.com/office/powerpoint/2010/main" val="248182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7408333" cy="1134533"/>
          </a:xfrm>
        </p:spPr>
        <p:txBody>
          <a:bodyPr/>
          <a:lstStyle/>
          <a:p>
            <a:r>
              <a:rPr lang="en-US" dirty="0" smtClean="0"/>
              <a:t>$7.1 Billion in 2014 (Gartner)</a:t>
            </a:r>
          </a:p>
          <a:p>
            <a:r>
              <a:rPr lang="en-US" dirty="0" smtClean="0"/>
              <a:t>8.2% growth to reach $76.9 Billion</a:t>
            </a:r>
            <a:endParaRPr lang="en-US" dirty="0"/>
          </a:p>
        </p:txBody>
      </p:sp>
      <p:sp>
        <p:nvSpPr>
          <p:cNvPr id="3" name="Title 2"/>
          <p:cNvSpPr>
            <a:spLocks noGrp="1"/>
          </p:cNvSpPr>
          <p:nvPr>
            <p:ph type="title"/>
          </p:nvPr>
        </p:nvSpPr>
        <p:spPr/>
        <p:txBody>
          <a:bodyPr/>
          <a:lstStyle/>
          <a:p>
            <a:r>
              <a:rPr lang="en-US" dirty="0" smtClean="0"/>
              <a:t>Global IT Security Spending</a:t>
            </a:r>
            <a:endParaRPr lang="en-US" dirty="0"/>
          </a:p>
        </p:txBody>
      </p:sp>
      <p:sp>
        <p:nvSpPr>
          <p:cNvPr id="4" name="TextBox 3"/>
          <p:cNvSpPr txBox="1"/>
          <p:nvPr/>
        </p:nvSpPr>
        <p:spPr>
          <a:xfrm>
            <a:off x="152400" y="2971800"/>
            <a:ext cx="3657600" cy="2308324"/>
          </a:xfrm>
          <a:prstGeom prst="rect">
            <a:avLst/>
          </a:prstGeom>
          <a:noFill/>
        </p:spPr>
        <p:txBody>
          <a:bodyPr wrap="square" rtlCol="0">
            <a:spAutoFit/>
          </a:bodyPr>
          <a:lstStyle/>
          <a:p>
            <a:r>
              <a:rPr lang="en-US" sz="2400" u="sng" dirty="0" smtClean="0"/>
              <a:t>Security countermeasures</a:t>
            </a:r>
          </a:p>
          <a:p>
            <a:pPr marL="285750" indent="-285750">
              <a:buFont typeface="Arial" panose="020B0604020202020204" pitchFamily="34" charset="0"/>
              <a:buChar char="•"/>
            </a:pPr>
            <a:r>
              <a:rPr lang="en-US" sz="2400" dirty="0" smtClean="0"/>
              <a:t>Firewalls</a:t>
            </a:r>
          </a:p>
          <a:p>
            <a:pPr marL="285750" indent="-285750">
              <a:buFont typeface="Arial" panose="020B0604020202020204" pitchFamily="34" charset="0"/>
              <a:buChar char="•"/>
            </a:pPr>
            <a:r>
              <a:rPr lang="en-US" sz="2400" dirty="0" smtClean="0"/>
              <a:t>IDS/IPS</a:t>
            </a:r>
          </a:p>
          <a:p>
            <a:pPr marL="285750" indent="-285750">
              <a:buFont typeface="Arial" panose="020B0604020202020204" pitchFamily="34" charset="0"/>
              <a:buChar char="•"/>
            </a:pPr>
            <a:r>
              <a:rPr lang="en-US" sz="2400" dirty="0" smtClean="0"/>
              <a:t>Security Software</a:t>
            </a:r>
          </a:p>
          <a:p>
            <a:pPr marL="285750" indent="-285750">
              <a:buFont typeface="Arial" panose="020B0604020202020204" pitchFamily="34" charset="0"/>
              <a:buChar char="•"/>
            </a:pPr>
            <a:r>
              <a:rPr lang="en-US" sz="2400" dirty="0" smtClean="0"/>
              <a:t>Network security appliances</a:t>
            </a:r>
            <a:endParaRPr lang="en-US"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857" t="2637" r="-2857" b="16043"/>
          <a:stretch/>
        </p:blipFill>
        <p:spPr>
          <a:xfrm>
            <a:off x="3962400" y="2743200"/>
            <a:ext cx="5334000" cy="3098242"/>
          </a:xfrm>
          <a:prstGeom prst="rect">
            <a:avLst/>
          </a:prstGeom>
        </p:spPr>
      </p:pic>
    </p:spTree>
    <p:extLst>
      <p:ext uri="{BB962C8B-B14F-4D97-AF65-F5344CB8AC3E}">
        <p14:creationId xmlns:p14="http://schemas.microsoft.com/office/powerpoint/2010/main" val="42277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341411"/>
            <a:ext cx="7852908" cy="4525963"/>
          </a:xfrm>
        </p:spPr>
        <p:txBody>
          <a:bodyPr/>
          <a:lstStyle/>
          <a:p>
            <a:r>
              <a:rPr lang="en-US" sz="3200" dirty="0" smtClean="0"/>
              <a:t>The implementation of these network security appliances will reduce the attack surface, but will not provide SBI without a comprehensive Information Systems Audit program.</a:t>
            </a:r>
          </a:p>
          <a:p>
            <a:endParaRPr lang="en-US" dirty="0"/>
          </a:p>
        </p:txBody>
      </p:sp>
      <p:sp>
        <p:nvSpPr>
          <p:cNvPr id="3" name="Title 2"/>
          <p:cNvSpPr>
            <a:spLocks noGrp="1"/>
          </p:cNvSpPr>
          <p:nvPr>
            <p:ph type="title"/>
          </p:nvPr>
        </p:nvSpPr>
        <p:spPr/>
        <p:txBody>
          <a:bodyPr>
            <a:normAutofit fontScale="90000"/>
          </a:bodyPr>
          <a:lstStyle/>
          <a:p>
            <a:r>
              <a:rPr lang="en-US" dirty="0" smtClean="0"/>
              <a:t>Collecting SBI</a:t>
            </a:r>
            <a:br>
              <a:rPr lang="en-US" dirty="0" smtClean="0"/>
            </a:br>
            <a:r>
              <a:rPr lang="en-US" dirty="0" smtClean="0"/>
              <a:t>(Security Business Intelligence)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733800"/>
            <a:ext cx="5562600" cy="2461451"/>
          </a:xfrm>
          <a:prstGeom prst="rect">
            <a:avLst/>
          </a:prstGeom>
        </p:spPr>
      </p:pic>
    </p:spTree>
    <p:extLst>
      <p:ext uri="{BB962C8B-B14F-4D97-AF65-F5344CB8AC3E}">
        <p14:creationId xmlns:p14="http://schemas.microsoft.com/office/powerpoint/2010/main" val="412288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Misconception of IS Auditing</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37" y="1295400"/>
            <a:ext cx="6597735" cy="428793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859"/>
          <a:stretch/>
        </p:blipFill>
        <p:spPr>
          <a:xfrm>
            <a:off x="4724400" y="3657600"/>
            <a:ext cx="4108944" cy="2752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38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742950" indent="-742950">
              <a:buFont typeface="+mj-lt"/>
              <a:buAutoNum type="arabicPeriod"/>
            </a:pPr>
            <a:r>
              <a:rPr lang="en-US" sz="3600" dirty="0" smtClean="0"/>
              <a:t>Identify the need to protect information</a:t>
            </a:r>
          </a:p>
          <a:p>
            <a:pPr marL="742950" indent="-742950">
              <a:buFont typeface="+mj-lt"/>
              <a:buAutoNum type="arabicPeriod"/>
            </a:pPr>
            <a:endParaRPr lang="en-US" sz="3600" dirty="0" smtClean="0"/>
          </a:p>
          <a:p>
            <a:pPr marL="742950" indent="-742950">
              <a:buFont typeface="+mj-lt"/>
              <a:buAutoNum type="arabicPeriod"/>
            </a:pPr>
            <a:r>
              <a:rPr lang="en-US" sz="3600" dirty="0" smtClean="0"/>
              <a:t>Determine the proper access level for administrators and users</a:t>
            </a:r>
          </a:p>
          <a:p>
            <a:pPr marL="742950" indent="-742950">
              <a:buFont typeface="+mj-lt"/>
              <a:buAutoNum type="arabicPeriod"/>
            </a:pPr>
            <a:endParaRPr lang="en-US" sz="3600" dirty="0" smtClean="0"/>
          </a:p>
          <a:p>
            <a:pPr marL="742950" indent="-742950">
              <a:buFont typeface="+mj-lt"/>
              <a:buAutoNum type="arabicPeriod"/>
            </a:pPr>
            <a:r>
              <a:rPr lang="en-US" sz="3600" dirty="0" smtClean="0"/>
              <a:t>Implement and enforce the resulting policy</a:t>
            </a:r>
          </a:p>
          <a:p>
            <a:pPr marL="742950" indent="-742950">
              <a:buFont typeface="+mj-lt"/>
              <a:buAutoNum type="arabicPeriod"/>
            </a:pPr>
            <a:endParaRPr lang="en-US" sz="3600" dirty="0" smtClean="0"/>
          </a:p>
          <a:p>
            <a:pPr marL="742950" indent="-742950">
              <a:buFont typeface="+mj-lt"/>
              <a:buAutoNum type="arabicPeriod"/>
            </a:pPr>
            <a:r>
              <a:rPr lang="en-US" sz="3600" dirty="0" smtClean="0"/>
              <a:t>Monitor the information collected </a:t>
            </a:r>
            <a:endParaRPr lang="en-US" sz="3600" dirty="0"/>
          </a:p>
        </p:txBody>
      </p:sp>
      <p:sp>
        <p:nvSpPr>
          <p:cNvPr id="3" name="Title 2"/>
          <p:cNvSpPr>
            <a:spLocks noGrp="1"/>
          </p:cNvSpPr>
          <p:nvPr>
            <p:ph type="title"/>
          </p:nvPr>
        </p:nvSpPr>
        <p:spPr/>
        <p:txBody>
          <a:bodyPr/>
          <a:lstStyle/>
          <a:p>
            <a:r>
              <a:rPr lang="en-US" dirty="0" smtClean="0"/>
              <a:t>Business Challenge </a:t>
            </a:r>
            <a:endParaRPr lang="en-US" dirty="0"/>
          </a:p>
        </p:txBody>
      </p:sp>
    </p:spTree>
    <p:extLst>
      <p:ext uri="{BB962C8B-B14F-4D97-AF65-F5344CB8AC3E}">
        <p14:creationId xmlns:p14="http://schemas.microsoft.com/office/powerpoint/2010/main" val="130318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534400" cy="5029200"/>
          </a:xfrm>
        </p:spPr>
        <p:txBody>
          <a:bodyPr>
            <a:normAutofit/>
          </a:bodyPr>
          <a:lstStyle/>
          <a:p>
            <a:r>
              <a:rPr lang="en-US" sz="2800" dirty="0" smtClean="0"/>
              <a:t>Information Systems Audit refers to any audit that encompasses wholly or partly the review and evaluation of automated information processing systems, related non-automated processes and the interfaces among them.</a:t>
            </a:r>
            <a:endParaRPr lang="en-US" sz="2800" dirty="0"/>
          </a:p>
        </p:txBody>
      </p:sp>
      <p:sp>
        <p:nvSpPr>
          <p:cNvPr id="3" name="Title 2"/>
          <p:cNvSpPr>
            <a:spLocks noGrp="1"/>
          </p:cNvSpPr>
          <p:nvPr>
            <p:ph type="title"/>
          </p:nvPr>
        </p:nvSpPr>
        <p:spPr/>
        <p:txBody>
          <a:bodyPr>
            <a:normAutofit/>
          </a:bodyPr>
          <a:lstStyle/>
          <a:p>
            <a:r>
              <a:rPr lang="en-US" dirty="0"/>
              <a:t>What exactly is </a:t>
            </a:r>
            <a:r>
              <a:rPr lang="en-US" dirty="0" smtClean="0"/>
              <a:t>Auditing and IS Auditing?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260" y="3429001"/>
            <a:ext cx="4599740" cy="3446584"/>
          </a:xfrm>
          <a:prstGeom prst="rect">
            <a:avLst/>
          </a:prstGeom>
        </p:spPr>
      </p:pic>
    </p:spTree>
    <p:extLst>
      <p:ext uri="{BB962C8B-B14F-4D97-AF65-F5344CB8AC3E}">
        <p14:creationId xmlns:p14="http://schemas.microsoft.com/office/powerpoint/2010/main" val="1310908057"/>
      </p:ext>
    </p:extLst>
  </p:cSld>
  <p:clrMapOvr>
    <a:masterClrMapping/>
  </p:clrMapOvr>
</p:sld>
</file>

<file path=ppt/theme/theme1.xml><?xml version="1.0" encoding="utf-8"?>
<a:theme xmlns:a="http://schemas.openxmlformats.org/drawingml/2006/main" name="D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DSS</Template>
  <TotalTime>1425</TotalTime>
  <Words>1100</Words>
  <Application>Microsoft Office PowerPoint</Application>
  <PresentationFormat>On-screen Show (4:3)</PresentationFormat>
  <Paragraphs>141</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DSS</vt:lpstr>
      <vt:lpstr>Enhancing Information Security &amp; IT Governance through a robust  IS Auditing Program</vt:lpstr>
      <vt:lpstr>Glossary</vt:lpstr>
      <vt:lpstr>Protecting your most valuable asset</vt:lpstr>
      <vt:lpstr>Commercial Exploits</vt:lpstr>
      <vt:lpstr>Global IT Security Spending</vt:lpstr>
      <vt:lpstr>Collecting SBI (Security Business Intelligence)</vt:lpstr>
      <vt:lpstr>Misconception of IS Auditing</vt:lpstr>
      <vt:lpstr>Business Challenge </vt:lpstr>
      <vt:lpstr>What exactly is Auditing and IS Auditing?</vt:lpstr>
      <vt:lpstr>IT Governance, Risk and IS Auditing</vt:lpstr>
      <vt:lpstr>Proper log configuration</vt:lpstr>
      <vt:lpstr>NIST Objectives for  Audit Trails</vt:lpstr>
      <vt:lpstr>The need for auditing </vt:lpstr>
      <vt:lpstr>Comprehensive IS Auditing</vt:lpstr>
      <vt:lpstr>Event Comb MT</vt:lpstr>
      <vt:lpstr>PowerShell (Windows 2003/7/2008 environments)</vt:lpstr>
      <vt:lpstr>Log Parser and Log Parser Studio</vt:lpstr>
      <vt:lpstr>Advanced Auditing tips &amp; tricks</vt:lpstr>
      <vt:lpstr>Advanced Auditing tips &amp; tricks continued..</vt:lpstr>
      <vt:lpstr>Questions</vt:lpstr>
    </vt:vector>
  </TitlesOfParts>
  <Company>DSS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information security by conducting better audit reviews</dc:title>
  <dc:creator>Neto, Jose, CIV, DSS</dc:creator>
  <cp:lastModifiedBy>Gerri Leviston</cp:lastModifiedBy>
  <cp:revision>90</cp:revision>
  <dcterms:created xsi:type="dcterms:W3CDTF">2015-10-08T14:14:59Z</dcterms:created>
  <dcterms:modified xsi:type="dcterms:W3CDTF">2016-01-21T16:47:12Z</dcterms:modified>
</cp:coreProperties>
</file>